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8" r:id="rId2"/>
    <p:sldId id="265" r:id="rId3"/>
    <p:sldId id="281" r:id="rId4"/>
    <p:sldId id="257" r:id="rId5"/>
    <p:sldId id="273" r:id="rId6"/>
    <p:sldId id="261" r:id="rId7"/>
    <p:sldId id="277" r:id="rId8"/>
    <p:sldId id="274" r:id="rId9"/>
    <p:sldId id="280" r:id="rId10"/>
    <p:sldId id="279" r:id="rId11"/>
    <p:sldId id="271" r:id="rId12"/>
    <p:sldId id="278" r:id="rId13"/>
    <p:sldId id="264" r:id="rId14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E1D"/>
    <a:srgbClr val="D68B1C"/>
    <a:srgbClr val="D09622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046" autoAdjust="0"/>
  </p:normalViewPr>
  <p:slideViewPr>
    <p:cSldViewPr>
      <p:cViewPr varScale="1">
        <p:scale>
          <a:sx n="120" d="100"/>
          <a:sy n="120" d="100"/>
        </p:scale>
        <p:origin x="2328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>
      <p:cViewPr varScale="1">
        <p:scale>
          <a:sx n="164" d="100"/>
          <a:sy n="164" d="100"/>
        </p:scale>
        <p:origin x="-2838" y="-102"/>
      </p:cViewPr>
      <p:guideLst>
        <p:guide orient="horz" pos="2160"/>
        <p:guide pos="2880"/>
      </p:guideLst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png>
</file>

<file path=ppt/media/image13.png>
</file>

<file path=ppt/media/image2.jpg>
</file>

<file path=ppt/media/image3.gif>
</file>

<file path=ppt/media/image4.jpg>
</file>

<file path=ppt/media/image5.jp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0BB99E-1D66-4200-8844-9F9896EA3CD7}" type="datetimeFigureOut">
              <a:rPr lang="en-US" smtClean="0"/>
              <a:t>03-05-2020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91E38-CD89-40A6-B358-163BACC28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65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</a:t>
            </a:r>
            <a:r>
              <a:rPr lang="en-US" dirty="0" smtClean="0"/>
              <a:t>Catastrophic</a:t>
            </a:r>
            <a:r>
              <a:rPr lang="en-US" baseline="0" dirty="0" smtClean="0"/>
              <a:t>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Synacor</a:t>
            </a:r>
            <a:r>
              <a:rPr lang="en-US" baseline="0" dirty="0" smtClean="0"/>
              <a:t>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98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872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0695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891E38-CD89-40A6-B358-163BACC28E9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00974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883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endParaRPr lang="en-US" baseline="0" dirty="0" smtClean="0"/>
          </a:p>
          <a:p>
            <a:r>
              <a:rPr lang="en-US" baseline="0" dirty="0" smtClean="0"/>
              <a:t>Title: Catastrophic Failures: Tales from the Trenches </a:t>
            </a:r>
            <a:r>
              <a:rPr lang="mr-IN" baseline="0" dirty="0" smtClean="0"/>
              <a:t>–</a:t>
            </a:r>
            <a:r>
              <a:rPr lang="en-US" baseline="0" dirty="0" smtClean="0"/>
              <a:t> Synacor (this is public info)</a:t>
            </a:r>
          </a:p>
          <a:p>
            <a:r>
              <a:rPr lang="en-US" baseline="0" dirty="0" smtClean="0"/>
              <a:t>Richard Kenyan</a:t>
            </a:r>
          </a:p>
          <a:p>
            <a:r>
              <a:rPr lang="en-US" baseline="0" dirty="0" smtClean="0"/>
              <a:t>In the IT Industry for ~20 years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INTRO MYSELF</a:t>
            </a:r>
          </a:p>
          <a:p>
            <a:endParaRPr lang="en-US" baseline="0" dirty="0" smtClean="0"/>
          </a:p>
          <a:p>
            <a:r>
              <a:rPr lang="en-US" baseline="0" dirty="0" smtClean="0"/>
              <a:t>Anticipatory </a:t>
            </a:r>
            <a:r>
              <a:rPr lang="en-US" baseline="0" dirty="0" smtClean="0"/>
              <a:t>set: Ever been at a bar with co-workers and soon you start swapping war stories from IT?</a:t>
            </a:r>
            <a:endParaRPr lang="en-US" baseline="0" dirty="0"/>
          </a:p>
          <a:p>
            <a:r>
              <a:rPr lang="en-US" baseline="0" dirty="0" smtClean="0"/>
              <a:t>Well, here’s your beer</a:t>
            </a:r>
            <a:r>
              <a:rPr lang="en-US" baseline="0" dirty="0" smtClean="0"/>
              <a:t>…</a:t>
            </a:r>
          </a:p>
          <a:p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FLIP TO NEXT SLIDE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Start telling WHOLE story: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7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138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752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432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5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28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35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</a:t>
            </a:r>
            <a:r>
              <a:rPr lang="en-US" baseline="0" dirty="0" smtClean="0"/>
              <a:t> to tickets</a:t>
            </a:r>
          </a:p>
          <a:p>
            <a:r>
              <a:rPr lang="en-US" baseline="0" dirty="0" smtClean="0"/>
              <a:t>Move to </a:t>
            </a:r>
            <a:r>
              <a:rPr lang="en-US" baseline="0" dirty="0" err="1" smtClean="0"/>
              <a:t>PowerCLI</a:t>
            </a:r>
            <a:r>
              <a:rPr lang="en-US" baseline="0" dirty="0" smtClean="0"/>
              <a:t> and show the consoles popping </a:t>
            </a:r>
            <a:r>
              <a:rPr lang="en-US" baseline="0" dirty="0" smtClean="0"/>
              <a:t>up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91E38-CD89-40A6-B358-163BACC28E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3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965" y="4345230"/>
            <a:ext cx="8246070" cy="85920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6" y="5261460"/>
            <a:ext cx="8246070" cy="458115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443835"/>
            <a:ext cx="8229600" cy="45811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2054655"/>
            <a:ext cx="8229600" cy="3918803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014" y="374900"/>
            <a:ext cx="6558080" cy="763525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6015" y="1291130"/>
            <a:ext cx="6558080" cy="4275740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3014"/>
            <a:ext cx="8229600" cy="58462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291130"/>
            <a:ext cx="8229600" cy="53218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B0F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8965" y="1882907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8965" y="2512770"/>
            <a:ext cx="4040188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6790" y="1882907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00B0F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6790" y="2512770"/>
            <a:ext cx="4041775" cy="303505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03-05-2020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86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err="1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PowerCLI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to find RO VMs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16" y="1138425"/>
            <a:ext cx="8765497" cy="478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81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8140" y="1137907"/>
            <a:ext cx="8076895" cy="487056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DAL – NetApp – controller DIMM replacement – failover failed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Timeline 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1670" y="1930373"/>
            <a:ext cx="829771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DIMM RMA: Thu Oct 03 19:05:27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Memory DIMM in slot 3 went bad and work started to replace 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Panic: Thu Oct 03 19:48:39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From a core file generated by node 1 it was determined the reboot </a:t>
            </a:r>
            <a:r>
              <a:rPr lang="en-US" dirty="0" smtClean="0">
                <a:solidFill>
                  <a:schemeClr val="bg1"/>
                </a:solidFill>
              </a:rPr>
              <a:t>was due </a:t>
            </a:r>
            <a:r>
              <a:rPr lang="en-US" dirty="0">
                <a:solidFill>
                  <a:schemeClr val="bg1"/>
                </a:solidFill>
              </a:rPr>
              <a:t>to bug 1078977, fixed in 9.2P3 (you are currently on 9.2P1)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Root Vol Issue: Oct 03, 2019 22:52:35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Oct 03 22:21:30 [dalclt01-02:callhome.root.vol.recovery.reqd:EMERGENCY</a:t>
            </a:r>
            <a:r>
              <a:rPr lang="en-US" dirty="0" smtClean="0">
                <a:solidFill>
                  <a:schemeClr val="bg1"/>
                </a:solidFill>
              </a:rPr>
              <a:t>]: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Call </a:t>
            </a:r>
            <a:r>
              <a:rPr lang="en-US" dirty="0">
                <a:solidFill>
                  <a:schemeClr val="bg1"/>
                </a:solidFill>
              </a:rPr>
              <a:t>home for ROOT VOLUME NOT WORKING PROPERLY: RECOVERY REQUIRED.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2 was halted and environment variables were confirmed and root volume recovery was started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Node 1 Brought back up: Oct 03, 2019 22:52:29 EDT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Giveback was performed</a:t>
            </a:r>
          </a:p>
        </p:txBody>
      </p:sp>
    </p:spTree>
    <p:extLst>
      <p:ext uri="{BB962C8B-B14F-4D97-AF65-F5344CB8AC3E}">
        <p14:creationId xmlns:p14="http://schemas.microsoft.com/office/powerpoint/2010/main" val="36347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48965" y="37490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Bug 1078977 </a:t>
            </a:r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from NetApp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02727" y="1138425"/>
            <a:ext cx="82977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Check </a:t>
            </a:r>
            <a:r>
              <a:rPr lang="en-US" dirty="0">
                <a:solidFill>
                  <a:schemeClr val="bg1"/>
                </a:solidFill>
              </a:rPr>
              <a:t>the current value of the "membership reports sent</a:t>
            </a:r>
            <a:r>
              <a:rPr lang="en-US" dirty="0" smtClean="0">
                <a:solidFill>
                  <a:schemeClr val="bg1"/>
                </a:solidFill>
              </a:rPr>
              <a:t>"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::*&gt; </a:t>
            </a:r>
            <a:r>
              <a:rPr lang="en-US" dirty="0">
                <a:solidFill>
                  <a:schemeClr val="bg1"/>
                </a:solidFill>
              </a:rPr>
              <a:t>set </a:t>
            </a:r>
            <a:r>
              <a:rPr lang="en-US" dirty="0" err="1">
                <a:solidFill>
                  <a:schemeClr val="bg1"/>
                </a:solidFill>
              </a:rPr>
              <a:t>diag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&lt;</a:t>
            </a:r>
            <a:r>
              <a:rPr lang="en-US" dirty="0" err="1">
                <a:solidFill>
                  <a:schemeClr val="bg1"/>
                </a:solidFill>
              </a:rPr>
              <a:t>nodename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If </a:t>
            </a:r>
            <a:r>
              <a:rPr lang="en-US" dirty="0">
                <a:solidFill>
                  <a:schemeClr val="bg1"/>
                </a:solidFill>
              </a:rPr>
              <a:t>the number of membership reports sent is 1,000 or above, this indicates this node is vulnerable to the </a:t>
            </a:r>
            <a:r>
              <a:rPr lang="en-US" dirty="0" smtClean="0">
                <a:solidFill>
                  <a:schemeClr val="bg1"/>
                </a:solidFill>
              </a:rPr>
              <a:t>panic. If </a:t>
            </a:r>
            <a:r>
              <a:rPr lang="en-US" dirty="0">
                <a:solidFill>
                  <a:schemeClr val="bg1"/>
                </a:solidFill>
              </a:rPr>
              <a:t>the value is 0 then the node is not currently exposed, and you do not need to proceed with the workaround. 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bosclt01-01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448 membership reports sent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bosclt01::*&gt;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 -c "</a:t>
            </a:r>
            <a:r>
              <a:rPr lang="en-US" dirty="0" err="1">
                <a:solidFill>
                  <a:schemeClr val="bg1"/>
                </a:solidFill>
              </a:rPr>
              <a:t>sudo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jexec</a:t>
            </a:r>
            <a:r>
              <a:rPr lang="en-US" dirty="0">
                <a:solidFill>
                  <a:schemeClr val="bg1"/>
                </a:solidFill>
              </a:rPr>
              <a:t> Cluster </a:t>
            </a:r>
            <a:r>
              <a:rPr lang="en-US" dirty="0" err="1">
                <a:solidFill>
                  <a:schemeClr val="bg1"/>
                </a:solidFill>
              </a:rPr>
              <a:t>netstat</a:t>
            </a:r>
            <a:r>
              <a:rPr lang="en-US" dirty="0">
                <a:solidFill>
                  <a:schemeClr val="bg1"/>
                </a:solidFill>
              </a:rPr>
              <a:t> -s | </a:t>
            </a:r>
            <a:r>
              <a:rPr lang="en-US" dirty="0" err="1">
                <a:solidFill>
                  <a:schemeClr val="bg1"/>
                </a:solidFill>
              </a:rPr>
              <a:t>grep</a:t>
            </a:r>
            <a:r>
              <a:rPr lang="en-US" dirty="0">
                <a:solidFill>
                  <a:schemeClr val="bg1"/>
                </a:solidFill>
              </a:rPr>
              <a:t> 'membership reports sent'" -node bosclt01-02</a:t>
            </a:r>
          </a:p>
          <a:p>
            <a:r>
              <a:rPr lang="en-US" dirty="0">
                <a:solidFill>
                  <a:schemeClr val="bg1"/>
                </a:solidFill>
              </a:rPr>
              <a:t>  (system node </a:t>
            </a:r>
            <a:r>
              <a:rPr lang="en-US" dirty="0" err="1">
                <a:solidFill>
                  <a:schemeClr val="bg1"/>
                </a:solidFill>
              </a:rPr>
              <a:t>systemshell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r>
              <a:rPr lang="en-US" dirty="0">
                <a:solidFill>
                  <a:schemeClr val="bg1"/>
                </a:solidFill>
              </a:rPr>
              <a:t>    1920 membership reports </a:t>
            </a:r>
            <a:r>
              <a:rPr lang="en-US" dirty="0" smtClean="0">
                <a:solidFill>
                  <a:schemeClr val="bg1"/>
                </a:solidFill>
              </a:rPr>
              <a:t>sent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9592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965" y="222195"/>
            <a:ext cx="8229600" cy="532180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Contact Info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8140" y="1138425"/>
            <a:ext cx="8076895" cy="53446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Twitter/LinkedIn: @</a:t>
            </a:r>
            <a:r>
              <a:rPr lang="en-US" dirty="0" err="1" smtClean="0"/>
              <a:t>RichardKenyan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Email: rkenyan@gmail.com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I have GitHub setup!</a:t>
            </a:r>
          </a:p>
          <a:p>
            <a:pPr marL="0" indent="0">
              <a:buNone/>
            </a:pPr>
            <a:r>
              <a:rPr lang="en-US" dirty="0" smtClean="0">
                <a:solidFill>
                  <a:prstClr val="white"/>
                </a:solidFill>
              </a:rPr>
              <a:t>https</a:t>
            </a:r>
            <a:r>
              <a:rPr lang="en-US" dirty="0">
                <a:solidFill>
                  <a:prstClr val="white"/>
                </a:solidFill>
              </a:rPr>
              <a:t>://</a:t>
            </a:r>
            <a:r>
              <a:rPr lang="en-US" dirty="0" err="1">
                <a:solidFill>
                  <a:prstClr val="white"/>
                </a:solidFill>
              </a:rPr>
              <a:t>github.com</a:t>
            </a:r>
            <a:r>
              <a:rPr lang="en-US" dirty="0">
                <a:solidFill>
                  <a:prstClr val="white"/>
                </a:solidFill>
              </a:rPr>
              <a:t>/</a:t>
            </a:r>
            <a:r>
              <a:rPr lang="en-US" dirty="0" err="1" smtClean="0">
                <a:solidFill>
                  <a:prstClr val="white"/>
                </a:solidFill>
              </a:rPr>
              <a:t>richardkenyan</a:t>
            </a:r>
            <a:endParaRPr lang="en-US" dirty="0" smtClean="0">
              <a:solidFill>
                <a:prstClr val="white"/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dirty="0" smtClean="0"/>
              <a:t>Thanks!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600" dirty="0" smtClean="0"/>
              <a:t>Richard Kenyan</a:t>
            </a:r>
          </a:p>
          <a:p>
            <a:pPr marL="0" indent="0">
              <a:buNone/>
            </a:pPr>
            <a:r>
              <a:rPr lang="en-US" sz="2600" dirty="0" err="1" smtClean="0"/>
              <a:t>vExpert</a:t>
            </a:r>
            <a:r>
              <a:rPr lang="en-US" sz="2600" dirty="0" smtClean="0"/>
              <a:t> 2018, </a:t>
            </a:r>
            <a:r>
              <a:rPr lang="en-US" sz="2600" dirty="0" smtClean="0"/>
              <a:t>2019, 2020</a:t>
            </a:r>
            <a:endParaRPr lang="en-US" sz="2600" dirty="0" smtClean="0"/>
          </a:p>
          <a:p>
            <a:pPr marL="0" indent="0">
              <a:buNone/>
            </a:pPr>
            <a:r>
              <a:rPr lang="en-US" sz="2600" dirty="0" err="1" smtClean="0"/>
              <a:t>BuffaloVMUG</a:t>
            </a:r>
            <a:r>
              <a:rPr lang="en-US" sz="2600" dirty="0" smtClean="0"/>
              <a:t> Co-Leader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382" y="1291130"/>
            <a:ext cx="3733358" cy="503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25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8965" y="1138425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Catastrophic Failures:</a:t>
            </a:r>
            <a:b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4000" b="1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Tales from the Trenches</a:t>
            </a:r>
            <a:endParaRPr lang="en-US" sz="4000" b="1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48965" y="4650640"/>
            <a:ext cx="8229600" cy="4581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 Kenyan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vExpert</a:t>
            </a:r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2018,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2019, 2020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BuffaloVMUG</a:t>
            </a:r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Co-Leader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Twitter/LinkedIn: @</a:t>
            </a:r>
            <a:r>
              <a:rPr lang="en-US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RichardKenyan</a:t>
            </a:r>
            <a:endParaRPr lang="en-US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11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7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Uh oh….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985720"/>
            <a:ext cx="8229600" cy="5650085"/>
          </a:xfrm>
        </p:spPr>
        <p:txBody>
          <a:bodyPr>
            <a:normAutofit/>
          </a:bodyPr>
          <a:lstStyle/>
          <a:p>
            <a:r>
              <a:rPr lang="en-US" sz="3000" dirty="0" smtClean="0"/>
              <a:t>Triage Time</a:t>
            </a:r>
          </a:p>
          <a:p>
            <a:pPr lvl="1"/>
            <a:r>
              <a:rPr lang="en-US" sz="2400" dirty="0" smtClean="0"/>
              <a:t>Figure out what happened. What just broke?</a:t>
            </a:r>
          </a:p>
          <a:p>
            <a:pPr marL="457200" lvl="1" indent="0">
              <a:buNone/>
            </a:pPr>
            <a:endParaRPr lang="en-US" sz="2000" dirty="0"/>
          </a:p>
          <a:p>
            <a:pPr lvl="1"/>
            <a:r>
              <a:rPr lang="en-US" sz="2400" dirty="0"/>
              <a:t>What can I </a:t>
            </a:r>
            <a:r>
              <a:rPr lang="en-US" sz="2400" dirty="0" smtClean="0"/>
              <a:t>hit?</a:t>
            </a:r>
          </a:p>
          <a:p>
            <a:pPr lvl="2"/>
            <a:r>
              <a:rPr lang="en-US" sz="2000" dirty="0" err="1" smtClean="0"/>
              <a:t>vCenters</a:t>
            </a:r>
            <a:endParaRPr lang="en-US" sz="2000" dirty="0" smtClean="0"/>
          </a:p>
          <a:p>
            <a:pPr lvl="2"/>
            <a:r>
              <a:rPr lang="en-US" sz="2000" dirty="0" smtClean="0"/>
              <a:t>Storage</a:t>
            </a:r>
          </a:p>
          <a:p>
            <a:pPr lvl="2"/>
            <a:r>
              <a:rPr lang="en-US" sz="2000" dirty="0" smtClean="0"/>
              <a:t>Admin boxes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Location/Scope?</a:t>
            </a:r>
            <a:endParaRPr lang="en-US" sz="2400" dirty="0"/>
          </a:p>
          <a:p>
            <a:pPr lvl="2"/>
            <a:r>
              <a:rPr lang="en-US" sz="2000" dirty="0" smtClean="0"/>
              <a:t>What </a:t>
            </a:r>
            <a:r>
              <a:rPr lang="en-US" sz="2000" dirty="0"/>
              <a:t>DC? What Cluster?</a:t>
            </a:r>
          </a:p>
          <a:p>
            <a:pPr lvl="2"/>
            <a:r>
              <a:rPr lang="en-US" sz="2000" dirty="0"/>
              <a:t>Which clients are down</a:t>
            </a:r>
            <a:r>
              <a:rPr lang="en-US" sz="2000" dirty="0" smtClean="0"/>
              <a:t>?</a:t>
            </a:r>
            <a:br>
              <a:rPr lang="en-US" sz="2000" dirty="0" smtClean="0"/>
            </a:br>
            <a:endParaRPr lang="en-US" sz="2400" dirty="0" smtClean="0"/>
          </a:p>
          <a:p>
            <a:pPr lvl="1"/>
            <a:r>
              <a:rPr lang="en-US" sz="2400" dirty="0" smtClean="0"/>
              <a:t>NOC Assistance</a:t>
            </a:r>
            <a:endParaRPr lang="en-US" sz="2400" dirty="0"/>
          </a:p>
          <a:p>
            <a:pPr lvl="2"/>
            <a:r>
              <a:rPr lang="en-US" sz="2100" dirty="0" smtClean="0"/>
              <a:t>What do you see?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295" y="2512770"/>
            <a:ext cx="4156969" cy="3359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0000"/>
          </a:solidFill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1976015" y="2054655"/>
            <a:ext cx="62609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Lots of red!</a:t>
            </a:r>
          </a:p>
          <a:p>
            <a:r>
              <a:rPr lang="en-US" sz="6000" dirty="0" smtClean="0"/>
              <a:t>Something broke!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360" y="4497935"/>
            <a:ext cx="2128720" cy="177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440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107266" y="875723"/>
            <a:ext cx="1062662" cy="38535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DC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107266" y="1513416"/>
            <a:ext cx="1062662" cy="4067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3704943" y="3546166"/>
            <a:ext cx="178328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Infrastructure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223245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49" name="Title 3"/>
          <p:cNvSpPr txBox="1">
            <a:spLocks/>
          </p:cNvSpPr>
          <p:nvPr/>
        </p:nvSpPr>
        <p:spPr>
          <a:xfrm>
            <a:off x="-1163154" y="-32423"/>
            <a:ext cx="11453838" cy="797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300" dirty="0" smtClean="0">
                <a:solidFill>
                  <a:prstClr val="white"/>
                </a:solidFill>
              </a:rPr>
              <a:t>Where is the stack broken?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5650133" y="764775"/>
            <a:ext cx="3127115" cy="5938796"/>
          </a:xfrm>
          <a:prstGeom prst="rect">
            <a:avLst/>
          </a:prstGeom>
          <a:noFill/>
          <a:ln w="15875" cmpd="sng">
            <a:solidFill>
              <a:schemeClr val="bg1"/>
            </a:solidFill>
          </a:ln>
          <a:effectLst>
            <a:glow rad="228600">
              <a:schemeClr val="bg1">
                <a:alpha val="40000"/>
              </a:schemeClr>
            </a:glo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smtClean="0"/>
          </a:p>
        </p:txBody>
      </p:sp>
      <p:sp>
        <p:nvSpPr>
          <p:cNvPr id="37" name="Rectangle 36"/>
          <p:cNvSpPr/>
          <p:nvPr/>
        </p:nvSpPr>
        <p:spPr>
          <a:xfrm>
            <a:off x="1107266" y="2188886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Network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1107266" y="324702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468094" y="3791693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Object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1788381" y="3780045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1107266" y="4354260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Servers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468094" y="4888688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Physical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1788381" y="487704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VMware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1107266" y="5364054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GuestOS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6682359" y="888859"/>
            <a:ext cx="1062662" cy="42768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Storage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6607337" y="2367750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Block/File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859" y="1426121"/>
            <a:ext cx="761145" cy="8611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076" y="2818181"/>
            <a:ext cx="1796364" cy="1229491"/>
          </a:xfrm>
          <a:prstGeom prst="rect">
            <a:avLst/>
          </a:prstGeom>
          <a:noFill/>
          <a:effectLst>
            <a:glow rad="127000">
              <a:schemeClr val="accent1"/>
            </a:glo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93" y="4244293"/>
            <a:ext cx="1964382" cy="1475281"/>
          </a:xfrm>
          <a:prstGeom prst="rect">
            <a:avLst/>
          </a:prstGeom>
        </p:spPr>
      </p:pic>
      <p:sp>
        <p:nvSpPr>
          <p:cNvPr id="51" name="Rectangle 50"/>
          <p:cNvSpPr/>
          <p:nvPr/>
        </p:nvSpPr>
        <p:spPr>
          <a:xfrm>
            <a:off x="468094" y="5931821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CentOS</a:t>
            </a:r>
            <a:endParaRPr lang="en-US" dirty="0"/>
          </a:p>
        </p:txBody>
      </p:sp>
      <p:sp>
        <p:nvSpPr>
          <p:cNvPr id="52" name="Rectangle 51"/>
          <p:cNvSpPr/>
          <p:nvPr/>
        </p:nvSpPr>
        <p:spPr>
          <a:xfrm>
            <a:off x="1788381" y="5920173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53" name="Rectangle 52"/>
          <p:cNvSpPr/>
          <p:nvPr/>
        </p:nvSpPr>
        <p:spPr>
          <a:xfrm>
            <a:off x="468094" y="2728992"/>
            <a:ext cx="961753" cy="24216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FC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1788381" y="2717344"/>
            <a:ext cx="1212704" cy="253809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Ethernet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8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365" y="4497934"/>
            <a:ext cx="8229600" cy="2290575"/>
          </a:xfrm>
        </p:spPr>
        <p:txBody>
          <a:bodyPr>
            <a:normAutofit fontScale="77500" lnSpcReduction="20000"/>
          </a:bodyPr>
          <a:lstStyle/>
          <a:p>
            <a:r>
              <a:rPr lang="en-US" sz="3000" dirty="0" smtClean="0"/>
              <a:t>Teams</a:t>
            </a:r>
            <a:endParaRPr lang="en-US" sz="3000" dirty="0"/>
          </a:p>
          <a:p>
            <a:pPr lvl="1">
              <a:lnSpc>
                <a:spcPct val="90000"/>
              </a:lnSpc>
            </a:pPr>
            <a:r>
              <a:rPr lang="en-US" sz="2600" dirty="0"/>
              <a:t>Incident Manager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NOC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DBA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SYSADS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EMAILOPS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WEBOPS + VAM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STORAGE</a:t>
            </a:r>
          </a:p>
          <a:p>
            <a:pPr lvl="2">
              <a:lnSpc>
                <a:spcPct val="90000"/>
              </a:lnSpc>
            </a:pPr>
            <a:r>
              <a:rPr lang="en-US" sz="2200" dirty="0"/>
              <a:t>NETWORK</a:t>
            </a:r>
            <a:endParaRPr lang="en-US" sz="2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98" y="1291130"/>
            <a:ext cx="3409228" cy="1527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077" y="4650640"/>
            <a:ext cx="3519535" cy="1953999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01365" y="1138120"/>
            <a:ext cx="8229600" cy="335981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100" dirty="0" smtClean="0"/>
              <a:t>Storage</a:t>
            </a:r>
          </a:p>
          <a:p>
            <a:pPr lvl="1"/>
            <a:r>
              <a:rPr lang="en-US" sz="3100" dirty="0" smtClean="0"/>
              <a:t>What pieces have failed?</a:t>
            </a:r>
          </a:p>
          <a:p>
            <a:pPr lvl="1"/>
            <a:r>
              <a:rPr lang="en-US" sz="3100" dirty="0" smtClean="0"/>
              <a:t>What Volumes are down?</a:t>
            </a:r>
          </a:p>
          <a:p>
            <a:pPr lvl="1"/>
            <a:r>
              <a:rPr lang="en-US" sz="3100" dirty="0" smtClean="0"/>
              <a:t>Are the Network Interfaces ok?</a:t>
            </a:r>
          </a:p>
          <a:p>
            <a:pPr lvl="1"/>
            <a:r>
              <a:rPr lang="en-US" sz="3100" dirty="0" smtClean="0"/>
              <a:t>Are the HBAs ok?</a:t>
            </a:r>
            <a:br>
              <a:rPr lang="en-US" sz="3100" dirty="0" smtClean="0"/>
            </a:br>
            <a:endParaRPr lang="en-US" sz="3100" dirty="0" smtClean="0"/>
          </a:p>
          <a:p>
            <a:pPr>
              <a:lnSpc>
                <a:spcPct val="90000"/>
              </a:lnSpc>
            </a:pPr>
            <a:r>
              <a:rPr lang="en-US" sz="2600" dirty="0" smtClean="0"/>
              <a:t>Have SYSADS check DNS</a:t>
            </a:r>
            <a:br>
              <a:rPr lang="en-US" sz="2600" dirty="0" smtClean="0"/>
            </a:br>
            <a:endParaRPr lang="en-US" sz="2600" dirty="0" smtClean="0"/>
          </a:p>
          <a:p>
            <a:pPr>
              <a:lnSpc>
                <a:spcPct val="90000"/>
              </a:lnSpc>
            </a:pPr>
            <a:r>
              <a:rPr lang="en-US" sz="2600" dirty="0" err="1" smtClean="0"/>
              <a:t>vCenter</a:t>
            </a:r>
            <a:r>
              <a:rPr lang="en-US" sz="2600" dirty="0" smtClean="0"/>
              <a:t>/PSC</a:t>
            </a:r>
          </a:p>
          <a:p>
            <a:pPr lvl="1">
              <a:lnSpc>
                <a:spcPct val="90000"/>
              </a:lnSpc>
            </a:pPr>
            <a:r>
              <a:rPr lang="en-US" sz="2600" dirty="0" smtClean="0"/>
              <a:t>When it goes RO, you have to </a:t>
            </a:r>
            <a:r>
              <a:rPr lang="en-US" sz="2600" dirty="0" err="1" smtClean="0"/>
              <a:t>fsck</a:t>
            </a:r>
            <a:r>
              <a:rPr lang="en-US" sz="2600" dirty="0" smtClean="0"/>
              <a:t> both manually</a:t>
            </a:r>
            <a:endParaRPr lang="en-US" sz="2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83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7984" y="1813240"/>
            <a:ext cx="1921888" cy="48718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259" y="1692943"/>
            <a:ext cx="2887216" cy="4966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88230" y="1092362"/>
            <a:ext cx="2901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OPAL DATASTORES ACROSS MULTIPLE STORAGE DEVICES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9044" y="1138425"/>
            <a:ext cx="2929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DAL VMs ON NETAPP DEVICE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48965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Troubleshooting</a:t>
            </a:r>
            <a:endParaRPr lang="en-US" sz="40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60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59785" y="1901950"/>
            <a:ext cx="777148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Chat Archive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JIRA Tickets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 err="1" smtClean="0">
                <a:solidFill>
                  <a:schemeClr val="bg1"/>
                </a:solidFill>
              </a:rPr>
              <a:t>PowerCLI</a:t>
            </a:r>
            <a:r>
              <a:rPr lang="en-US" sz="4400" dirty="0" smtClean="0">
                <a:solidFill>
                  <a:schemeClr val="bg1"/>
                </a:solidFill>
              </a:rPr>
              <a:t> console code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8966" y="374900"/>
            <a:ext cx="8229600" cy="458115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Walk through</a:t>
            </a:r>
            <a:endParaRPr lang="en-US" sz="54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5875" cmpd="sng">
          <a:solidFill>
            <a:schemeClr val="bg1"/>
          </a:solidFill>
        </a:ln>
        <a:effectLst>
          <a:glow rad="228600">
            <a:schemeClr val="bg1">
              <a:alpha val="40000"/>
            </a:schemeClr>
          </a:glo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smtClean="0"/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>
        <a:ln w="38100">
          <a:solidFill>
            <a:schemeClr val="bg1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608</Words>
  <Application>Microsoft Office PowerPoint</Application>
  <PresentationFormat>On-screen Show (4:3)</PresentationFormat>
  <Paragraphs>137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Mangal</vt:lpstr>
      <vt:lpstr>Office Theme</vt:lpstr>
      <vt:lpstr>PowerPoint Presentation</vt:lpstr>
      <vt:lpstr>Catastrophic Failures: Tales from the Trenches</vt:lpstr>
      <vt:lpstr>PowerPoint Presentation</vt:lpstr>
      <vt:lpstr>Uh oh….</vt:lpstr>
      <vt:lpstr>PowerPoint Presentation</vt:lpstr>
      <vt:lpstr>PowerPoint Presentation</vt:lpstr>
      <vt:lpstr>Troubleshooting</vt:lpstr>
      <vt:lpstr>Troubleshooting</vt:lpstr>
      <vt:lpstr>Walk through</vt:lpstr>
      <vt:lpstr>PowerPoint Presentation</vt:lpstr>
      <vt:lpstr>PowerPoint Presentation</vt:lpstr>
      <vt:lpstr>PowerPoint Presentation</vt:lpstr>
      <vt:lpstr>Contact Info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Richard Kenyan</cp:lastModifiedBy>
  <cp:revision>208</cp:revision>
  <dcterms:created xsi:type="dcterms:W3CDTF">2013-08-21T19:17:07Z</dcterms:created>
  <dcterms:modified xsi:type="dcterms:W3CDTF">2020-03-06T02:47:53Z</dcterms:modified>
</cp:coreProperties>
</file>

<file path=docProps/thumbnail.jpeg>
</file>